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Walmart Sales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Analyzing historical weekly sales data to provide actionable business insights for inventory planning, promotional strategies, and demand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804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Final Summary: Key Drivers of Sales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Walmart's weekly sales are primarily driven by internal factors, not external economic shifts.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19741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Seasonality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 annual sales cycle.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362" y="4014192"/>
            <a:ext cx="318968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Major Holidays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597628" y="384238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Event-specific demand spikes.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86713" y="4014192"/>
            <a:ext cx="318968" cy="3189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804535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Store-Specific Factors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597628" y="6294953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variability and Pareto distribution.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6713" y="5676543"/>
            <a:ext cx="318968" cy="3189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418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Promotions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94953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Limited overall impact.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362" y="5676543"/>
            <a:ext cx="318968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9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10439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Challenge &amp; Objective</a:t>
            </a:r>
            <a:endParaRPr lang="en-US" sz="8900" dirty="0"/>
          </a:p>
        </p:txBody>
      </p:sp>
      <p:sp>
        <p:nvSpPr>
          <p:cNvPr id="4" name="Shape 2"/>
          <p:cNvSpPr/>
          <p:nvPr/>
        </p:nvSpPr>
        <p:spPr>
          <a:xfrm>
            <a:off x="793790" y="4785955"/>
            <a:ext cx="6407944" cy="2527578"/>
          </a:xfrm>
          <a:prstGeom prst="roundRect">
            <a:avLst>
              <a:gd name="adj" fmla="val 5788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785955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50432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 Statement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42524" y="5604629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Walmart's stores show different sales behaviors influenced by seasonality, holidays, promotions, and economic conditions. Management needs to understand sales performance and identify unstable patterns.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785955"/>
            <a:ext cx="6408063" cy="2527578"/>
          </a:xfrm>
          <a:prstGeom prst="roundRect">
            <a:avLst>
              <a:gd name="adj" fmla="val 5788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4785955"/>
            <a:ext cx="121920" cy="2527578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50432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Objective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777282" y="5604629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 historical weekly sales data to provide actionable insights for inventory planning, promotional strategies, and demand forecasting across all stores.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76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00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dataset contains 421,570 rows of weekly sales data at the department level for Walmart stores, across 14 columns.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98063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Store &amp; Department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5241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Unique identifiers for each store and department.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598063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Weekly Sales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405241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sales for the given week, including Date and IsHoliday indicators.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68619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MarkDown1–5 columns detailing promotional discount amounts.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1957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Economic Factors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686193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External data: Temperature, Fuel-Price, CPI, and Unemployment.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16956"/>
            <a:ext cx="8268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Sales Performance Over Time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65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Weekly sales are generally stable, but show clear, temporary spikes around major holidays like Thanksgiving and Christmas.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3950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25252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22804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616743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sales increase is temporary, driven by holiday demand, not long-term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047" y="594003"/>
            <a:ext cx="11833027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Store Performance: Pareto Principle in Action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6047" y="1701046"/>
            <a:ext cx="13118306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performance varies significantly, with a small number of stores generating the majority of total revenue.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6047" y="2505551"/>
            <a:ext cx="360580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Top-Performing Stores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56047" y="3126581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20: Highest Revenue Contributor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6047" y="3547705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4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6047" y="3968829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14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6047" y="4389953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13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47" y="4978479"/>
            <a:ext cx="6295668" cy="24868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86305" y="2505551"/>
            <a:ext cx="410122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Lowest-Performing Stores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586305" y="3126581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33: Lowest Overall Sales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86305" y="3547705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44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6305" y="3968829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5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86305" y="4389953"/>
            <a:ext cx="629566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 36</a:t>
            </a:r>
            <a:endParaRPr lang="en-US" sz="17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05" y="4978479"/>
            <a:ext cx="626364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9850755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 of Holidays and Seasonality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8670" y="1774627"/>
            <a:ext cx="1305306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are highly seasonal, but the impact of general "holiday weeks" is minimal compared to major events.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670" y="2388632"/>
            <a:ext cx="6413897" cy="5239941"/>
          </a:xfrm>
          <a:prstGeom prst="roundRect">
            <a:avLst>
              <a:gd name="adj" fmla="val 18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2305407" y="2621518"/>
            <a:ext cx="338042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Seasonal Cycle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1556" y="3179088"/>
            <a:ext cx="594812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are weaker at the beginning of the year, strengthen mid-year, dip in November, and recover in December. This pattern is crucial for planning.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4808" y="4514136"/>
            <a:ext cx="5341620" cy="2727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27833" y="2388632"/>
            <a:ext cx="6413897" cy="5239941"/>
          </a:xfrm>
          <a:prstGeom prst="roundRect">
            <a:avLst>
              <a:gd name="adj" fmla="val 18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44570" y="2621518"/>
            <a:ext cx="338042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Holiday Effect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660719" y="3179088"/>
            <a:ext cx="5948124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Average weekly sales during holiday weeks (~17,093) are only slightly higher than regular weeks (~15,950). Only major holidays cause noticeable spikes.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719" y="4514136"/>
            <a:ext cx="5948124" cy="28815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8850035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Promotions and Economic Factors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925" y="1644491"/>
            <a:ext cx="131685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Neither promotions nor external economic indicators show a strong correlation with overall weekly sales.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925" y="2422327"/>
            <a:ext cx="3926681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Promotional Lift is Modest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0925" y="3022640"/>
            <a:ext cx="6329601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Promotions increase average weekly sales by about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310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(from ~15,919 to ~16,229). This is a modest lift when averaged across all products and weeks.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925" y="4259818"/>
            <a:ext cx="4930140" cy="3429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77495" y="2422327"/>
            <a:ext cx="4291608" cy="391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Weak Economic Correlation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77495" y="3022640"/>
            <a:ext cx="6329601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correlation between weekly sales and factors like Fuel Price, CPI, Unemployment, and Temperature is very weak. Sales are driven more by internal factors.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77495" y="4259818"/>
            <a:ext cx="6329601" cy="2414588"/>
          </a:xfrm>
          <a:prstGeom prst="roundRect">
            <a:avLst>
              <a:gd name="adj" fmla="val 36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85115" y="4267438"/>
            <a:ext cx="6314361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793950" y="4400312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Fuel Price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954941" y="4400312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9.2e-05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85115" y="4867275"/>
            <a:ext cx="6314361" cy="5998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793950" y="5000149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CPI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954941" y="5000149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-0.021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85115" y="5467112"/>
            <a:ext cx="6314361" cy="5998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793950" y="5599986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Unemployment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954941" y="5599986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-0.026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585115" y="6066949"/>
            <a:ext cx="6314361" cy="5998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793950" y="6199823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Temperature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954941" y="6199823"/>
            <a:ext cx="2735699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-0.0023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976"/>
            <a:ext cx="10209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Identifying Unstable and Risky Stores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99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Store-level sales variability highlights two types of risk: extreme volatility and consistent underperformance.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09813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06765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7579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3962043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665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Most Unstable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15552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10, 35, 23, and 13 show large, unpredictable spikes, making demand forecasting extremely difficult.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09813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406765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375797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3962043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4665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Risk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515552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Stores 33, 5, 9, and 44 show consistently low and stagnant sales, posing a long-term performance risk.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810" y="969407"/>
            <a:ext cx="206359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Chapter 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77810" y="1474827"/>
            <a:ext cx="12448699" cy="1031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Actionable Recommendations</a:t>
            </a:r>
            <a:endParaRPr lang="en-US" sz="6450" dirty="0"/>
          </a:p>
        </p:txBody>
      </p:sp>
      <p:sp>
        <p:nvSpPr>
          <p:cNvPr id="4" name="Shape 2"/>
          <p:cNvSpPr/>
          <p:nvPr/>
        </p:nvSpPr>
        <p:spPr>
          <a:xfrm>
            <a:off x="577810" y="2754154"/>
            <a:ext cx="660321" cy="1002744"/>
          </a:xfrm>
          <a:prstGeom prst="roundRect">
            <a:avLst>
              <a:gd name="adj" fmla="val 36002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84146" y="3100745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403152" y="2919174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Optimize Inventory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403152" y="3327678"/>
            <a:ext cx="1264943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 inventory levels before major holidays and use seasonality patterns for better demand planning.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77810" y="3921919"/>
            <a:ext cx="660321" cy="1002744"/>
          </a:xfrm>
          <a:prstGeom prst="roundRect">
            <a:avLst>
              <a:gd name="adj" fmla="val 36002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84146" y="4268510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403152" y="4086939"/>
            <a:ext cx="273010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 Low Performers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403152" y="4495443"/>
            <a:ext cx="1264943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improvement strategies and resources on consistently low-performing stores (e.g., Store 33, 44).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77810" y="5089684"/>
            <a:ext cx="660321" cy="1002744"/>
          </a:xfrm>
          <a:prstGeom prst="roundRect">
            <a:avLst>
              <a:gd name="adj" fmla="val 36002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84146" y="5436275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403152" y="5254704"/>
            <a:ext cx="289095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Monitor Unstable Stores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403152" y="5663208"/>
            <a:ext cx="1264943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Closely monitor stores with extreme spikes (e.g., Store 10, 35) to reduce inventory risks and improve forecasting accuracy.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77810" y="6257449"/>
            <a:ext cx="660321" cy="1002744"/>
          </a:xfrm>
          <a:prstGeom prst="roundRect">
            <a:avLst>
              <a:gd name="adj" fmla="val 36002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84146" y="6604040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403152" y="6422469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Refine Promotions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403152" y="6830973"/>
            <a:ext cx="12649438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Evaluate promotion effectiveness at the store or department level, as the overall impact is limited.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2025-12-24T19:02:38Z</dcterms:created>
  <dcterms:modified xsi:type="dcterms:W3CDTF">2025-12-24T19:02:38Z</dcterms:modified>
</cp:coreProperties>
</file>